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30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9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29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28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32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84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44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09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4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86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7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0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10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58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90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F1AF-520E-485E-B34D-784DB84D9126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E86533-DC91-48C9-BECA-59AE5F0A046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9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em pé, edifício&#10;&#10;Descrição gerada automaticamente">
            <a:extLst>
              <a:ext uri="{FF2B5EF4-FFF2-40B4-BE49-F238E27FC236}">
                <a16:creationId xmlns:a16="http://schemas.microsoft.com/office/drawing/2014/main" xmlns="" id="{907044FA-6AE2-44E9-B52E-8A8776A2A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4" t="4262" b="247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78761C-8FFC-41D8-8504-F7F37EC1F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330" y="2980513"/>
            <a:ext cx="5886012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800" dirty="0" err="1"/>
              <a:t>Hacia</a:t>
            </a:r>
            <a:r>
              <a:rPr lang="pt-BR" sz="3800" dirty="0"/>
              <a:t> una pastoral juvenil</a:t>
            </a:r>
            <a:br>
              <a:rPr lang="pt-BR" sz="3800" dirty="0"/>
            </a:br>
            <a:r>
              <a:rPr lang="pt-BR" sz="3800" dirty="0"/>
              <a:t>sinodal, popular y </a:t>
            </a:r>
            <a:r>
              <a:rPr lang="pt-BR" sz="3800" dirty="0" err="1"/>
              <a:t>misionera</a:t>
            </a:r>
            <a:endParaRPr lang="pt-BR" sz="3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92B08AC-9ACB-4C76-B839-83F807FC0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3968" y="5510162"/>
            <a:ext cx="4573037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bg1"/>
                </a:solidFill>
              </a:rPr>
              <a:t>XI FORUM INTERNACIONAL DE JOVENES – 21/06/2019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bg1"/>
                </a:solidFill>
              </a:rPr>
              <a:t>P. Alexandre </a:t>
            </a:r>
            <a:r>
              <a:rPr lang="pt-BR" sz="1400" dirty="0" err="1">
                <a:solidFill>
                  <a:schemeClr val="bg1"/>
                </a:solidFill>
              </a:rPr>
              <a:t>Awi</a:t>
            </a:r>
            <a:r>
              <a:rPr lang="pt-BR" sz="1400" dirty="0">
                <a:solidFill>
                  <a:schemeClr val="bg1"/>
                </a:solidFill>
              </a:rPr>
              <a:t> Mello, </a:t>
            </a:r>
            <a:r>
              <a:rPr lang="pt-BR" sz="1400" dirty="0" err="1">
                <a:solidFill>
                  <a:schemeClr val="bg1"/>
                </a:solidFill>
              </a:rPr>
              <a:t>ISch</a:t>
            </a:r>
            <a:endParaRPr lang="pt-BR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400" dirty="0" err="1">
                <a:solidFill>
                  <a:schemeClr val="bg1"/>
                </a:solidFill>
              </a:rPr>
              <a:t>Dicasterio</a:t>
            </a:r>
            <a:r>
              <a:rPr lang="pt-BR" sz="1400" dirty="0">
                <a:solidFill>
                  <a:schemeClr val="bg1"/>
                </a:solidFill>
              </a:rPr>
              <a:t> para </a:t>
            </a:r>
            <a:r>
              <a:rPr lang="pt-BR" sz="1400" dirty="0" err="1">
                <a:solidFill>
                  <a:schemeClr val="bg1"/>
                </a:solidFill>
              </a:rPr>
              <a:t>los</a:t>
            </a:r>
            <a:r>
              <a:rPr lang="pt-BR" sz="1400" dirty="0">
                <a:solidFill>
                  <a:schemeClr val="bg1"/>
                </a:solidFill>
              </a:rPr>
              <a:t> Laicos, </a:t>
            </a:r>
            <a:r>
              <a:rPr lang="pt-BR" sz="1400" dirty="0" err="1">
                <a:solidFill>
                  <a:schemeClr val="bg1"/>
                </a:solidFill>
              </a:rPr>
              <a:t>la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Familia</a:t>
            </a:r>
            <a:r>
              <a:rPr lang="pt-BR" sz="1400" dirty="0">
                <a:solidFill>
                  <a:schemeClr val="bg1"/>
                </a:solidFill>
              </a:rPr>
              <a:t> y </a:t>
            </a:r>
            <a:r>
              <a:rPr lang="pt-BR" sz="1400" dirty="0" err="1">
                <a:solidFill>
                  <a:schemeClr val="bg1"/>
                </a:solidFill>
              </a:rPr>
              <a:t>la</a:t>
            </a:r>
            <a:r>
              <a:rPr lang="pt-BR" sz="1400" dirty="0">
                <a:solidFill>
                  <a:schemeClr val="bg1"/>
                </a:solidFill>
              </a:rPr>
              <a:t> Vida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69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85D2FB6-3F9C-4E71-8241-F2D4B8943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1" y="474883"/>
            <a:ext cx="7019779" cy="6136557"/>
          </a:xfrm>
        </p:spPr>
      </p:pic>
    </p:spTree>
    <p:extLst>
      <p:ext uri="{BB962C8B-B14F-4D97-AF65-F5344CB8AC3E}">
        <p14:creationId xmlns:p14="http://schemas.microsoft.com/office/powerpoint/2010/main" val="337928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8267EEE4-6354-4F1C-9484-951F0EB9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4F76F1-342F-4912-A8BE-4FEC904A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1" y="619387"/>
            <a:ext cx="5498361" cy="1320800"/>
          </a:xfrm>
        </p:spPr>
        <p:txBody>
          <a:bodyPr anchor="ctr">
            <a:normAutofit/>
          </a:bodyPr>
          <a:lstStyle/>
          <a:p>
            <a:r>
              <a:rPr lang="pt-BR" dirty="0"/>
              <a:t>4. Una pastoral popular juvenil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0E5A83F9-E6B8-40BD-9C0D-9A6F15650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653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ACF427-3809-4919-B848-F5F2E720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" y="2128507"/>
            <a:ext cx="5469717" cy="4412970"/>
          </a:xfrm>
        </p:spPr>
        <p:txBody>
          <a:bodyPr>
            <a:noAutofit/>
          </a:bodyPr>
          <a:lstStyle/>
          <a:p>
            <a:r>
              <a:rPr lang="es-419" sz="2800" dirty="0"/>
              <a:t>“Además de la pastoral habitual que realizan las parroquias y los movimientos, según determinados esquemas, es muy importante dar lugar a una ‘pastoral popular juvenil’, que tiene otro estilo, otros tiempos, otro ritmo, otra metodología.” (</a:t>
            </a:r>
            <a:r>
              <a:rPr lang="es-419" sz="2800" dirty="0" err="1"/>
              <a:t>ChV</a:t>
            </a:r>
            <a:r>
              <a:rPr lang="es-419" sz="2800" dirty="0"/>
              <a:t> 230). 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A726167-1A84-4858-83A1-087C593B0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9111" b="2"/>
          <a:stretch/>
        </p:blipFill>
        <p:spPr>
          <a:xfrm>
            <a:off x="5950634" y="9"/>
            <a:ext cx="6238189" cy="4618915"/>
          </a:xfrm>
          <a:prstGeom prst="rect">
            <a:avLst/>
          </a:prstGeom>
        </p:spPr>
      </p:pic>
      <p:pic>
        <p:nvPicPr>
          <p:cNvPr id="7" name="Imagem 6" descr="Uma imagem contendo pessoa, grupo, posando, foto&#10;&#10;Descrição gerada automaticamente">
            <a:extLst>
              <a:ext uri="{FF2B5EF4-FFF2-40B4-BE49-F238E27FC236}">
                <a16:creationId xmlns:a16="http://schemas.microsoft.com/office/drawing/2014/main" xmlns="" id="{B60E4EFB-6B16-400E-9B8B-769A037BB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30"/>
          <a:stretch/>
        </p:blipFill>
        <p:spPr>
          <a:xfrm>
            <a:off x="7709095" y="3570578"/>
            <a:ext cx="4476554" cy="32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essoa, interior, homem, parede&#10;&#10;Descrição gerada automaticamente">
            <a:extLst>
              <a:ext uri="{FF2B5EF4-FFF2-40B4-BE49-F238E27FC236}">
                <a16:creationId xmlns:a16="http://schemas.microsoft.com/office/drawing/2014/main" xmlns="" id="{BE88FE8F-AF17-4AE8-8A96-B8CB8440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4" b="2"/>
          <a:stretch/>
        </p:blipFill>
        <p:spPr>
          <a:xfrm>
            <a:off x="452814" y="-1"/>
            <a:ext cx="4431171" cy="2621148"/>
          </a:xfrm>
          <a:custGeom>
            <a:avLst/>
            <a:gdLst>
              <a:gd name="connsiteX0" fmla="*/ 389783 w 4431171"/>
              <a:gd name="connsiteY0" fmla="*/ 0 h 2621148"/>
              <a:gd name="connsiteX1" fmla="*/ 4431171 w 4431171"/>
              <a:gd name="connsiteY1" fmla="*/ 0 h 2621148"/>
              <a:gd name="connsiteX2" fmla="*/ 4431171 w 4431171"/>
              <a:gd name="connsiteY2" fmla="*/ 1 h 2621148"/>
              <a:gd name="connsiteX3" fmla="*/ 3573751 w 4431171"/>
              <a:gd name="connsiteY3" fmla="*/ 1 h 2621148"/>
              <a:gd name="connsiteX4" fmla="*/ 3182231 w 4431171"/>
              <a:gd name="connsiteY4" fmla="*/ 2621148 h 2621148"/>
              <a:gd name="connsiteX5" fmla="*/ 0 w 4431171"/>
              <a:gd name="connsiteY5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171" h="2621148">
                <a:moveTo>
                  <a:pt x="389783" y="0"/>
                </a:moveTo>
                <a:lnTo>
                  <a:pt x="4431171" y="0"/>
                </a:lnTo>
                <a:lnTo>
                  <a:pt x="4431171" y="1"/>
                </a:lnTo>
                <a:lnTo>
                  <a:pt x="3573751" y="1"/>
                </a:lnTo>
                <a:lnTo>
                  <a:pt x="3182231" y="2621148"/>
                </a:lnTo>
                <a:lnTo>
                  <a:pt x="0" y="2621148"/>
                </a:lnTo>
                <a:close/>
              </a:path>
            </a:pathLst>
          </a:custGeom>
        </p:spPr>
      </p:pic>
      <p:pic>
        <p:nvPicPr>
          <p:cNvPr id="5" name="Imagem 4" descr="Uma imagem contendo pessoa, posando, ao ar livre, em pé&#10;&#10;Descrição gerada automaticamente">
            <a:extLst>
              <a:ext uri="{FF2B5EF4-FFF2-40B4-BE49-F238E27FC236}">
                <a16:creationId xmlns:a16="http://schemas.microsoft.com/office/drawing/2014/main" xmlns="" id="{BDB9C791-1F51-47D9-AF9B-99B0B8012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r="25195" b="3"/>
          <a:stretch/>
        </p:blipFill>
        <p:spPr>
          <a:xfrm>
            <a:off x="1" y="2621147"/>
            <a:ext cx="3635044" cy="4236853"/>
          </a:xfrm>
          <a:custGeom>
            <a:avLst/>
            <a:gdLst>
              <a:gd name="connsiteX0" fmla="*/ 452813 w 3635044"/>
              <a:gd name="connsiteY0" fmla="*/ 0 h 4236853"/>
              <a:gd name="connsiteX1" fmla="*/ 3635044 w 3635044"/>
              <a:gd name="connsiteY1" fmla="*/ 0 h 4236853"/>
              <a:gd name="connsiteX2" fmla="*/ 3002185 w 3635044"/>
              <a:gd name="connsiteY2" fmla="*/ 4236853 h 4236853"/>
              <a:gd name="connsiteX3" fmla="*/ 0 w 3635044"/>
              <a:gd name="connsiteY3" fmla="*/ 4236853 h 4236853"/>
              <a:gd name="connsiteX4" fmla="*/ 0 w 3635044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044" h="4236853">
                <a:moveTo>
                  <a:pt x="452813" y="0"/>
                </a:moveTo>
                <a:lnTo>
                  <a:pt x="3635044" y="0"/>
                </a:lnTo>
                <a:lnTo>
                  <a:pt x="3002185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sp>
        <p:nvSpPr>
          <p:cNvPr id="28" name="Isosceles Triangle 30">
            <a:extLst>
              <a:ext uri="{FF2B5EF4-FFF2-40B4-BE49-F238E27FC236}">
                <a16:creationId xmlns:a16="http://schemas.microsoft.com/office/drawing/2014/main" xmlns="" id="{5212AA65-AC96-4A92-A0FD-EE0749BFF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8770F72-E528-4C5A-AE35-FC504F42A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4292" y="2621146"/>
            <a:ext cx="3256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61330AB-F850-408D-9B48-61280DC3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375209"/>
            <a:ext cx="6025784" cy="6236602"/>
          </a:xfrm>
        </p:spPr>
        <p:txBody>
          <a:bodyPr>
            <a:noAutofit/>
          </a:bodyPr>
          <a:lstStyle/>
          <a:p>
            <a:r>
              <a:rPr lang="es-419" sz="2800" dirty="0"/>
              <a:t>“Jóvenes reales”, “líderes naturales”, presentes especialmente en los barrios populares (por eso “pastoral popular”). </a:t>
            </a:r>
            <a:endParaRPr lang="pt-BR" sz="2800" dirty="0"/>
          </a:p>
          <a:p>
            <a:r>
              <a:rPr lang="es-419" sz="2800" dirty="0"/>
              <a:t>Jóvenes creyentes, en quienes el Espíritu ha sembrado dones, pero no se encajan fácilmente en nuestros esquemas. </a:t>
            </a:r>
          </a:p>
          <a:p>
            <a:r>
              <a:rPr lang="es-419" sz="2800" dirty="0"/>
              <a:t>Francisco invita a integrarlos desde “una pastoral más amplia y flexible que estimule (…) esos liderazgos naturales y esos carismas” (</a:t>
            </a:r>
            <a:r>
              <a:rPr lang="es-419" sz="2800" dirty="0" err="1"/>
              <a:t>ChV</a:t>
            </a:r>
            <a:r>
              <a:rPr lang="es-419" sz="2800" dirty="0"/>
              <a:t> 230).</a:t>
            </a:r>
          </a:p>
        </p:txBody>
      </p:sp>
    </p:spTree>
    <p:extLst>
      <p:ext uri="{BB962C8B-B14F-4D97-AF65-F5344CB8AC3E}">
        <p14:creationId xmlns:p14="http://schemas.microsoft.com/office/powerpoint/2010/main" val="268924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árvore, edifício&#10;&#10;Descrição gerada automaticamente">
            <a:extLst>
              <a:ext uri="{FF2B5EF4-FFF2-40B4-BE49-F238E27FC236}">
                <a16:creationId xmlns:a16="http://schemas.microsoft.com/office/drawing/2014/main" xmlns="" id="{44055550-3667-4933-ADE1-BABECF1BE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r="8204" b="2"/>
          <a:stretch/>
        </p:blipFill>
        <p:spPr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FD456CF-AE0C-4DCE-BD38-085DB85B9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1" r="14976" b="-1"/>
          <a:stretch/>
        </p:blipFill>
        <p:spPr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1FD3CE-CE0A-4FD9-967C-4D340CA37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30">
            <a:extLst>
              <a:ext uri="{FF2B5EF4-FFF2-40B4-BE49-F238E27FC236}">
                <a16:creationId xmlns:a16="http://schemas.microsoft.com/office/drawing/2014/main" xmlns="" id="{0663EB55-934F-42EF-80DE-098647DE7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48F0F7-0F57-4CA7-9666-678F9206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47" y="689320"/>
            <a:ext cx="5772567" cy="5816278"/>
          </a:xfrm>
        </p:spPr>
        <p:txBody>
          <a:bodyPr>
            <a:noAutofit/>
          </a:bodyPr>
          <a:lstStyle/>
          <a:p>
            <a:r>
              <a:rPr lang="es-419" sz="2400" dirty="0"/>
              <a:t>Cree en la fuerza de los “líderes populares” como “aquellos que tienen la capacidad de incorporar a todos, incluyendo en la marcha juvenil a los más pobres, débiles, limitados y heridos. No les tienen asco ni miedo a los jóvenes lastimados y crucificados.” (</a:t>
            </a:r>
            <a:r>
              <a:rPr lang="es-419" sz="2400" dirty="0" err="1"/>
              <a:t>ChV</a:t>
            </a:r>
            <a:r>
              <a:rPr lang="es-419" sz="2400" dirty="0"/>
              <a:t> 231)</a:t>
            </a:r>
          </a:p>
          <a:p>
            <a:r>
              <a:rPr lang="es-419" sz="2400" dirty="0"/>
              <a:t>El Papa opone así una pastoral juvenil popular a una “elitista” y la caracteriza como un “proceso lento, respetuoso, paciente, esperanzado, incansable, compasivo”, como el que hizo Jesús con los discípulos de Emaús (cf. </a:t>
            </a:r>
            <a:r>
              <a:rPr lang="es-419" sz="2400" dirty="0" err="1"/>
              <a:t>ChV</a:t>
            </a:r>
            <a:r>
              <a:rPr lang="es-419" sz="2400" dirty="0"/>
              <a:t> 236-237)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5760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D11ECC6-8551-4768-8DFD-CD41AF420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3657592-CA60-4F45-B1A0-88AA77242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F47E2B4-7DA9-4312-A1F0-C48388B236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35B274F7-039F-4BFC-AA98-B51B1D6CB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xmlns="" id="{11A31103-C703-46C9-9D26-497A1ACD5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xmlns="" id="{382F955F-FC22-44B8-BDCF-B7758032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xmlns="" id="{1F567692-F087-479A-8931-BD2869C3E4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xmlns="" id="{49B3E4CD-0738-4B9D-A14F-1E8694DDF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xmlns="" id="{4753B851-AD90-4CCD-85D0-65AA6567D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xmlns="" id="{EBF14868-A190-4E21-9522-8977C474C9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xmlns="" id="{BCBB4922-76EE-442B-A649-09873DCE79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E2EB503-A017-4457-A105-53638C97D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ao ar livre, céu, pessoa, chão&#10;&#10;Descrição gerada automaticamente">
            <a:extLst>
              <a:ext uri="{FF2B5EF4-FFF2-40B4-BE49-F238E27FC236}">
                <a16:creationId xmlns:a16="http://schemas.microsoft.com/office/drawing/2014/main" xmlns="" id="{6A412984-86FB-4A33-9323-ADD71A00A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408546"/>
            <a:ext cx="3420534" cy="1924050"/>
          </a:xfrm>
          <a:prstGeom prst="rect">
            <a:avLst/>
          </a:prstGeom>
        </p:spPr>
      </p:pic>
      <p:pic>
        <p:nvPicPr>
          <p:cNvPr id="5" name="Imagem 4" descr="Uma imagem contendo pessoa, ao ar livre, multidão, grupo&#10;&#10;Descrição gerada automaticamente">
            <a:extLst>
              <a:ext uri="{FF2B5EF4-FFF2-40B4-BE49-F238E27FC236}">
                <a16:creationId xmlns:a16="http://schemas.microsoft.com/office/drawing/2014/main" xmlns="" id="{EB4C8B5D-070D-4DA5-A2ED-E4556A886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r="8762" b="2"/>
          <a:stretch/>
        </p:blipFill>
        <p:spPr>
          <a:xfrm>
            <a:off x="3929957" y="282372"/>
            <a:ext cx="4468455" cy="4052717"/>
          </a:xfrm>
          <a:prstGeom prst="rect">
            <a:avLst/>
          </a:prstGeom>
        </p:spPr>
      </p:pic>
      <p:pic>
        <p:nvPicPr>
          <p:cNvPr id="7" name="Imagem 6" descr="Uma imagem contendo grama, ao ar livre, pessoa, estrada&#10;&#10;Descrição gerada automaticamente">
            <a:extLst>
              <a:ext uri="{FF2B5EF4-FFF2-40B4-BE49-F238E27FC236}">
                <a16:creationId xmlns:a16="http://schemas.microsoft.com/office/drawing/2014/main" xmlns="" id="{001DC28D-883A-41F5-9128-352538503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-1" b="-1"/>
          <a:stretch/>
        </p:blipFill>
        <p:spPr>
          <a:xfrm>
            <a:off x="8128001" y="1050885"/>
            <a:ext cx="3415776" cy="263937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B2550BF-DF6E-4BC3-878C-66640656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86" y="4905423"/>
            <a:ext cx="8832696" cy="156389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419" sz="2800" i="1" dirty="0">
                <a:solidFill>
                  <a:srgbClr val="FFFFFF"/>
                </a:solidFill>
              </a:rPr>
              <a:t>La fuerza evangelizadora de la piedad popular</a:t>
            </a:r>
          </a:p>
          <a:p>
            <a:pPr>
              <a:lnSpc>
                <a:spcPct val="90000"/>
              </a:lnSpc>
            </a:pPr>
            <a:endParaRPr lang="es-419" sz="2800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s-419" sz="2800" i="1" dirty="0">
                <a:solidFill>
                  <a:srgbClr val="FFFFFF"/>
                </a:solidFill>
              </a:rPr>
              <a:t>Peregrinaciones, santuarios, devociones populares</a:t>
            </a:r>
            <a:endParaRPr lang="pt-B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3938C7-9227-4068-AD0A-7595876C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t-BR" dirty="0" err="1"/>
              <a:t>Algunas</a:t>
            </a:r>
            <a:r>
              <a:rPr lang="pt-BR" dirty="0"/>
              <a:t> “</a:t>
            </a:r>
            <a:r>
              <a:rPr lang="pt-BR" dirty="0" err="1"/>
              <a:t>buenas</a:t>
            </a:r>
            <a:r>
              <a:rPr lang="pt-BR" dirty="0"/>
              <a:t> </a:t>
            </a:r>
            <a:r>
              <a:rPr lang="pt-BR" dirty="0" err="1"/>
              <a:t>prácticas</a:t>
            </a:r>
            <a:r>
              <a:rPr lang="pt-BR" dirty="0"/>
              <a:t>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CD8765-F1F3-44E6-A938-02EE55EF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757"/>
            <a:ext cx="8922934" cy="4851111"/>
          </a:xfrm>
        </p:spPr>
        <p:txBody>
          <a:bodyPr>
            <a:noAutofit/>
          </a:bodyPr>
          <a:lstStyle/>
          <a:p>
            <a:r>
              <a:rPr lang="es-419" sz="2800" dirty="0"/>
              <a:t>Encuentros con jóvenes que viven en los medios más populares </a:t>
            </a:r>
          </a:p>
          <a:p>
            <a:r>
              <a:rPr lang="es-419" sz="2800" dirty="0"/>
              <a:t>Cultivar las más variadas expresiones de la piedad popular, en particular las procesiones y las peregrinaciones a los santuarios. </a:t>
            </a:r>
          </a:p>
          <a:p>
            <a:r>
              <a:rPr lang="es-419" sz="2800" dirty="0"/>
              <a:t>Realizar actividades culturales, deportivas, políticas o interreligiosas, que atraigan a los jóvenes de los ambientes populares o jóvenes normalmente excluidos de los ambientes eclesiales.</a:t>
            </a:r>
          </a:p>
          <a:p>
            <a:r>
              <a:rPr lang="es-419" sz="2800" dirty="0" err="1"/>
              <a:t>Etc</a:t>
            </a:r>
            <a:r>
              <a:rPr lang="es-419" sz="2800" dirty="0"/>
              <a:t>…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0191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11ECC6-8551-4768-8DFD-CD41AF420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3657592-CA60-4F45-B1A0-88AA77242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F47E2B4-7DA9-4312-A1F0-C48388B236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5B274F7-039F-4BFC-AA98-B51B1D6CB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xmlns="" id="{11A31103-C703-46C9-9D26-497A1ACD5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xmlns="" id="{382F955F-FC22-44B8-BDCF-B7758032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1F567692-F087-479A-8931-BD2869C3E4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xmlns="" id="{49B3E4CD-0738-4B9D-A14F-1E8694DDF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xmlns="" id="{4753B851-AD90-4CCD-85D0-65AA6567D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xmlns="" id="{EBF14868-A190-4E21-9522-8977C474C9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BCBB4922-76EE-442B-A649-09873DCE79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E2EB503-A017-4457-A105-53638C97D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CC64AF3C-513D-428D-B1A8-8C029167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932551"/>
            <a:ext cx="3420534" cy="2876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9217C5D-0990-4BFF-A1F5-DA6CC838C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3" y="761905"/>
            <a:ext cx="3217333" cy="3217333"/>
          </a:xfrm>
          <a:prstGeom prst="rect">
            <a:avLst/>
          </a:prstGeom>
        </p:spPr>
      </p:pic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C4B865A3-8952-471E-8015-D705DE801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22" y="761905"/>
            <a:ext cx="3217333" cy="321733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B21CB20-802F-436A-8386-F08753EA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912" y="4953000"/>
            <a:ext cx="7027333" cy="1563899"/>
          </a:xfrm>
        </p:spPr>
        <p:txBody>
          <a:bodyPr anchor="ctr">
            <a:noAutofit/>
          </a:bodyPr>
          <a:lstStyle/>
          <a:p>
            <a:r>
              <a:rPr lang="es-419" sz="2800" dirty="0">
                <a:solidFill>
                  <a:srgbClr val="FFFFFF"/>
                </a:solidFill>
              </a:rPr>
              <a:t>“Si sabemos escuchar lo que nos está diciendo el Espíritu, no podemos ignorar que la pastoral juvenil debe ser siempre una pastoral misionera” (</a:t>
            </a:r>
            <a:r>
              <a:rPr lang="es-419" sz="2800" dirty="0" err="1">
                <a:solidFill>
                  <a:srgbClr val="FFFFFF"/>
                </a:solidFill>
              </a:rPr>
              <a:t>ChV</a:t>
            </a:r>
            <a:r>
              <a:rPr lang="es-419" sz="2800" dirty="0">
                <a:solidFill>
                  <a:srgbClr val="FFFFFF"/>
                </a:solidFill>
              </a:rPr>
              <a:t> 240)</a:t>
            </a: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867634-0D5F-4ECA-867A-AAE1E66C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5" y="4800877"/>
            <a:ext cx="4441743" cy="1563899"/>
          </a:xfrm>
        </p:spPr>
        <p:txBody>
          <a:bodyPr anchor="ctr">
            <a:normAutofit/>
          </a:bodyPr>
          <a:lstStyle/>
          <a:p>
            <a:r>
              <a:rPr lang="pt-BR" dirty="0"/>
              <a:t>5. Una pastoral juvenil </a:t>
            </a:r>
            <a:r>
              <a:rPr lang="pt-BR" dirty="0" err="1"/>
              <a:t>misionera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15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ao ar livre, grupo, chão&#10;&#10;Descrição gerada automaticamente">
            <a:extLst>
              <a:ext uri="{FF2B5EF4-FFF2-40B4-BE49-F238E27FC236}">
                <a16:creationId xmlns:a16="http://schemas.microsoft.com/office/drawing/2014/main" xmlns="" id="{5BFDD25D-17E2-4F93-983D-05A4154C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3481"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9FC0984-7E2B-4AE8-AE06-AC7E8AED2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849" b="-1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13" name="Imagem 12" descr="Uma imagem contendo pessoa, ao ar livre, edifício, chão&#10;&#10;Descrição gerada automaticamente">
            <a:extLst>
              <a:ext uri="{FF2B5EF4-FFF2-40B4-BE49-F238E27FC236}">
                <a16:creationId xmlns:a16="http://schemas.microsoft.com/office/drawing/2014/main" xmlns="" id="{ED8516A9-899E-4E2A-8EB1-379BE904D7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914"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30" name="Isosceles Triangle 30">
            <a:extLst>
              <a:ext uri="{FF2B5EF4-FFF2-40B4-BE49-F238E27FC236}">
                <a16:creationId xmlns:a16="http://schemas.microsoft.com/office/drawing/2014/main" xmlns="" id="{FD076C4F-CB47-4A2D-95A1-9D5E3C2B76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EAF915B-5344-46DC-8097-7DAF06277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0B738F4-B505-468D-996C-FEC3D1CA1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0">
            <a:extLst>
              <a:ext uri="{FF2B5EF4-FFF2-40B4-BE49-F238E27FC236}">
                <a16:creationId xmlns:a16="http://schemas.microsoft.com/office/drawing/2014/main" xmlns="" id="{6F953D60-C1AF-4BFA-9B22-BFE8F0BA1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1C558BD-DBED-4607-B5CE-B62F6DA5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916" y="1590360"/>
            <a:ext cx="5688160" cy="5169164"/>
          </a:xfrm>
        </p:spPr>
        <p:txBody>
          <a:bodyPr>
            <a:normAutofit/>
          </a:bodyPr>
          <a:lstStyle/>
          <a:p>
            <a:r>
              <a:rPr lang="es-419" sz="2800" dirty="0"/>
              <a:t>La </a:t>
            </a:r>
            <a:r>
              <a:rPr lang="es-419" sz="2800" i="1" dirty="0"/>
              <a:t>formación se da en la acción</a:t>
            </a:r>
          </a:p>
          <a:p>
            <a:endParaRPr lang="es-419" sz="2800" i="1" dirty="0"/>
          </a:p>
          <a:p>
            <a:r>
              <a:rPr lang="es-419" sz="2800" dirty="0"/>
              <a:t>Con los </a:t>
            </a:r>
            <a:r>
              <a:rPr lang="es-419" sz="2800" i="1" dirty="0"/>
              <a:t>límites y fragilidades de los misioneros</a:t>
            </a:r>
            <a:endParaRPr lang="es-419" sz="2800" dirty="0"/>
          </a:p>
          <a:p>
            <a:endParaRPr lang="es-419" sz="2800" dirty="0"/>
          </a:p>
          <a:p>
            <a:r>
              <a:rPr lang="es-419" sz="2800" dirty="0"/>
              <a:t>Visita a los hogares</a:t>
            </a:r>
          </a:p>
          <a:p>
            <a:endParaRPr lang="es-419" sz="2800" dirty="0"/>
          </a:p>
          <a:p>
            <a:r>
              <a:rPr lang="es-419" sz="2800" dirty="0"/>
              <a:t>Misión juvenil</a:t>
            </a:r>
          </a:p>
        </p:txBody>
      </p:sp>
    </p:spTree>
    <p:extLst>
      <p:ext uri="{BB962C8B-B14F-4D97-AF65-F5344CB8AC3E}">
        <p14:creationId xmlns:p14="http://schemas.microsoft.com/office/powerpoint/2010/main" val="105582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2EB503-A017-4457-A105-53638C97D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Imagem 6" descr="Uma imagem contendo foto, posando, pessoa, grupo&#10;&#10;Descrição gerada automaticamente">
            <a:extLst>
              <a:ext uri="{FF2B5EF4-FFF2-40B4-BE49-F238E27FC236}">
                <a16:creationId xmlns:a16="http://schemas.microsoft.com/office/drawing/2014/main" xmlns="" id="{FD097D91-4F25-492C-A4C0-8C683DD2F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1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4A817C-75DF-4A70-9660-5E54E2F4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882383"/>
            <a:ext cx="6879102" cy="3773683"/>
          </a:xfrm>
        </p:spPr>
        <p:txBody>
          <a:bodyPr anchor="ctr">
            <a:normAutofit/>
          </a:bodyPr>
          <a:lstStyle/>
          <a:p>
            <a:r>
              <a:rPr lang="es-419" sz="2800" dirty="0"/>
              <a:t>Acción en las redes </a:t>
            </a:r>
          </a:p>
          <a:p>
            <a:endParaRPr lang="es-419" sz="2800" dirty="0"/>
          </a:p>
          <a:p>
            <a:endParaRPr lang="es-419" sz="2800" dirty="0"/>
          </a:p>
          <a:p>
            <a:r>
              <a:rPr lang="es-419" sz="2800" dirty="0"/>
              <a:t>“Hay que convocarlos para que las llenen [las redes sociales] de Dios, de fraternidad, de compromiso” (</a:t>
            </a:r>
            <a:r>
              <a:rPr lang="es-419" sz="2800" dirty="0" err="1"/>
              <a:t>ChV</a:t>
            </a:r>
            <a:r>
              <a:rPr lang="es-419" sz="2800" dirty="0"/>
              <a:t> 241)</a:t>
            </a:r>
            <a:endParaRPr lang="pt-BR" sz="28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B1798D6-F621-4E7B-9089-0EBF40727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r="7" b="7887"/>
          <a:stretch/>
        </p:blipFill>
        <p:spPr>
          <a:xfrm>
            <a:off x="8989254" y="4245860"/>
            <a:ext cx="3199569" cy="26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3BB1D3-427E-49B3-A063-DB9E47AD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Algunas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prácticas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2645545-5364-4BFB-A4AA-AE8FA0EA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pt-BR" sz="2800" dirty="0">
                <a:solidFill>
                  <a:srgbClr val="FFFFFF"/>
                </a:solidFill>
              </a:rPr>
              <a:t>- </a:t>
            </a:r>
            <a:r>
              <a:rPr lang="pt-BR" sz="2800" dirty="0" err="1">
                <a:solidFill>
                  <a:srgbClr val="FFFFFF"/>
                </a:solidFill>
              </a:rPr>
              <a:t>Misiones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Juveniles</a:t>
            </a:r>
            <a:endParaRPr lang="pt-BR" sz="2800" dirty="0">
              <a:solidFill>
                <a:srgbClr val="FFFFFF"/>
              </a:solidFill>
            </a:endParaRPr>
          </a:p>
          <a:p>
            <a:r>
              <a:rPr lang="pt-BR" sz="2800" dirty="0">
                <a:solidFill>
                  <a:srgbClr val="FFFFFF"/>
                </a:solidFill>
              </a:rPr>
              <a:t>- </a:t>
            </a:r>
            <a:r>
              <a:rPr lang="pt-BR" sz="2800" dirty="0" err="1">
                <a:solidFill>
                  <a:srgbClr val="FFFFFF"/>
                </a:solidFill>
              </a:rPr>
              <a:t>Acciones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sociales</a:t>
            </a:r>
            <a:endParaRPr lang="pt-BR" sz="2800" dirty="0">
              <a:solidFill>
                <a:srgbClr val="FFFFFF"/>
              </a:solidFill>
            </a:endParaRPr>
          </a:p>
          <a:p>
            <a:r>
              <a:rPr lang="pt-BR" sz="2800" dirty="0">
                <a:solidFill>
                  <a:srgbClr val="FFFFFF"/>
                </a:solidFill>
              </a:rPr>
              <a:t>- Festival de música</a:t>
            </a:r>
          </a:p>
          <a:p>
            <a:r>
              <a:rPr lang="pt-BR" sz="2800" dirty="0">
                <a:solidFill>
                  <a:srgbClr val="FFFFFF"/>
                </a:solidFill>
              </a:rPr>
              <a:t>- Organismos para </a:t>
            </a:r>
            <a:r>
              <a:rPr lang="pt-BR" sz="2800" dirty="0" err="1">
                <a:solidFill>
                  <a:srgbClr val="FFFFFF"/>
                </a:solidFill>
              </a:rPr>
              <a:t>la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evangelización</a:t>
            </a:r>
            <a:r>
              <a:rPr lang="pt-BR" sz="2800" dirty="0">
                <a:solidFill>
                  <a:srgbClr val="FFFFFF"/>
                </a:solidFill>
              </a:rPr>
              <a:t> digital</a:t>
            </a:r>
          </a:p>
          <a:p>
            <a:r>
              <a:rPr lang="pt-BR" sz="2800" dirty="0">
                <a:solidFill>
                  <a:srgbClr val="FFFFFF"/>
                </a:solidFill>
              </a:rPr>
              <a:t>- </a:t>
            </a:r>
            <a:r>
              <a:rPr lang="pt-BR" sz="2800" dirty="0" err="1">
                <a:solidFill>
                  <a:srgbClr val="FFFFFF"/>
                </a:solidFill>
              </a:rPr>
              <a:t>Acción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en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las</a:t>
            </a:r>
            <a:r>
              <a:rPr lang="pt-BR" sz="2800" dirty="0">
                <a:solidFill>
                  <a:srgbClr val="FFFFFF"/>
                </a:solidFill>
              </a:rPr>
              <a:t> redes </a:t>
            </a:r>
            <a:r>
              <a:rPr lang="pt-BR" sz="2800" dirty="0" err="1">
                <a:solidFill>
                  <a:srgbClr val="FFFFFF"/>
                </a:solidFill>
              </a:rPr>
              <a:t>sociales</a:t>
            </a:r>
            <a:endParaRPr lang="pt-BR" sz="2800" dirty="0">
              <a:solidFill>
                <a:srgbClr val="FFFFFF"/>
              </a:solidFill>
            </a:endParaRPr>
          </a:p>
          <a:p>
            <a:r>
              <a:rPr lang="pt-BR" sz="2800" dirty="0">
                <a:solidFill>
                  <a:srgbClr val="FFFFFF"/>
                </a:solidFill>
              </a:rPr>
              <a:t>- La vida universitária y </a:t>
            </a:r>
            <a:r>
              <a:rPr lang="pt-BR" sz="2800" dirty="0" err="1">
                <a:solidFill>
                  <a:srgbClr val="FFFFFF"/>
                </a:solidFill>
              </a:rPr>
              <a:t>otros</a:t>
            </a:r>
            <a:r>
              <a:rPr lang="pt-BR" sz="2800" dirty="0">
                <a:solidFill>
                  <a:srgbClr val="FFFFFF"/>
                </a:solidFill>
              </a:rPr>
              <a:t> “areópagos” modernos</a:t>
            </a:r>
          </a:p>
          <a:p>
            <a:r>
              <a:rPr lang="pt-BR" sz="2800" dirty="0">
                <a:solidFill>
                  <a:srgbClr val="FFFFFF"/>
                </a:solidFill>
              </a:rPr>
              <a:t>etc...</a:t>
            </a:r>
          </a:p>
        </p:txBody>
      </p:sp>
    </p:spTree>
    <p:extLst>
      <p:ext uri="{BB962C8B-B14F-4D97-AF65-F5344CB8AC3E}">
        <p14:creationId xmlns:p14="http://schemas.microsoft.com/office/powerpoint/2010/main" val="318818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7EB0C42-3B4F-4845-B97A-7CE88971B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r="23813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9035E0-219A-4C5F-90B0-7E3F9063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56380"/>
            <a:ext cx="3851123" cy="874778"/>
          </a:xfrm>
        </p:spPr>
        <p:txBody>
          <a:bodyPr>
            <a:normAutofit/>
          </a:bodyPr>
          <a:lstStyle/>
          <a:p>
            <a:r>
              <a:rPr lang="pt-BR" dirty="0"/>
              <a:t>1. </a:t>
            </a:r>
            <a:r>
              <a:rPr lang="pt-BR" dirty="0" err="1"/>
              <a:t>Introducción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55BA9DA-E443-4DD7-85F4-8E8B51591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17" y="1239624"/>
            <a:ext cx="4319872" cy="5017241"/>
          </a:xfrm>
        </p:spPr>
        <p:txBody>
          <a:bodyPr>
            <a:noAutofit/>
          </a:bodyPr>
          <a:lstStyle/>
          <a:p>
            <a:r>
              <a:rPr lang="es-419" sz="2800" dirty="0"/>
              <a:t>¡Es el momento de ir a lo concreto, partir para la acción! ¿Cuál es tu aporte? </a:t>
            </a:r>
          </a:p>
          <a:p>
            <a:r>
              <a:rPr lang="es-419" sz="2800" dirty="0"/>
              <a:t>¿Cómo ayudar a que se apliquen las conclusiones del Sínodo en mi realidad eclesial local?</a:t>
            </a:r>
          </a:p>
          <a:p>
            <a:r>
              <a:rPr lang="es-419" sz="2800" dirty="0"/>
              <a:t>Ámbito específico: la Pastoral Juvenil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291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72C52C-F6BA-4AC5-BA9C-D1F300BE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384514"/>
            <a:ext cx="6814943" cy="155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419" b="1" dirty="0"/>
              <a:t>Conclusión: </a:t>
            </a:r>
            <a:br>
              <a:rPr lang="es-419" b="1" dirty="0"/>
            </a:br>
            <a:r>
              <a:rPr lang="es-419" b="1" dirty="0"/>
              <a:t>la misión después del Foro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13" name="Imagem 12" descr="Uma imagem contendo pessoa, homem, terno&#10;&#10;Descrição gerada automaticamente">
            <a:extLst>
              <a:ext uri="{FF2B5EF4-FFF2-40B4-BE49-F238E27FC236}">
                <a16:creationId xmlns:a16="http://schemas.microsoft.com/office/drawing/2014/main" xmlns="" id="{96AEA36C-60BE-4915-ACEF-1A0A85AD2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1888"/>
          <a:stretch/>
        </p:blipFill>
        <p:spPr>
          <a:xfrm>
            <a:off x="2" y="10"/>
            <a:ext cx="1945697" cy="1714488"/>
          </a:xfrm>
          <a:custGeom>
            <a:avLst/>
            <a:gdLst>
              <a:gd name="connsiteX0" fmla="*/ 0 w 1945697"/>
              <a:gd name="connsiteY0" fmla="*/ 0 h 1714498"/>
              <a:gd name="connsiteX1" fmla="*/ 1678973 w 1945697"/>
              <a:gd name="connsiteY1" fmla="*/ 0 h 1714498"/>
              <a:gd name="connsiteX2" fmla="*/ 1945697 w 1945697"/>
              <a:gd name="connsiteY2" fmla="*/ 1714498 h 1714498"/>
              <a:gd name="connsiteX3" fmla="*/ 0 w 1945697"/>
              <a:gd name="connsiteY3" fmla="*/ 1714498 h 171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697" h="1714498">
                <a:moveTo>
                  <a:pt x="0" y="0"/>
                </a:moveTo>
                <a:lnTo>
                  <a:pt x="1678973" y="0"/>
                </a:lnTo>
                <a:lnTo>
                  <a:pt x="1945697" y="1714498"/>
                </a:lnTo>
                <a:lnTo>
                  <a:pt x="0" y="1714498"/>
                </a:lnTo>
                <a:close/>
              </a:path>
            </a:pathLst>
          </a:custGeom>
        </p:spPr>
      </p:pic>
      <p:pic>
        <p:nvPicPr>
          <p:cNvPr id="29" name="Imagem 28" descr="Uma imagem contendo pessoa, ao ar livre, árvore&#10;&#10;Descrição gerada automaticamente">
            <a:extLst>
              <a:ext uri="{FF2B5EF4-FFF2-40B4-BE49-F238E27FC236}">
                <a16:creationId xmlns:a16="http://schemas.microsoft.com/office/drawing/2014/main" xmlns="" id="{2AF42FC5-E07F-46CA-ACDF-63DFECD299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r="7" b="7"/>
          <a:stretch/>
        </p:blipFill>
        <p:spPr>
          <a:xfrm>
            <a:off x="1" y="1714496"/>
            <a:ext cx="2210007" cy="1714498"/>
          </a:xfrm>
          <a:custGeom>
            <a:avLst/>
            <a:gdLst>
              <a:gd name="connsiteX0" fmla="*/ 0 w 2210007"/>
              <a:gd name="connsiteY0" fmla="*/ 0 h 1714498"/>
              <a:gd name="connsiteX1" fmla="*/ 1943283 w 2210007"/>
              <a:gd name="connsiteY1" fmla="*/ 0 h 1714498"/>
              <a:gd name="connsiteX2" fmla="*/ 2210007 w 2210007"/>
              <a:gd name="connsiteY2" fmla="*/ 1714498 h 1714498"/>
              <a:gd name="connsiteX3" fmla="*/ 0 w 2210007"/>
              <a:gd name="connsiteY3" fmla="*/ 1714498 h 171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007" h="1714498">
                <a:moveTo>
                  <a:pt x="0" y="0"/>
                </a:moveTo>
                <a:lnTo>
                  <a:pt x="1943283" y="0"/>
                </a:lnTo>
                <a:lnTo>
                  <a:pt x="2210007" y="1714498"/>
                </a:lnTo>
                <a:lnTo>
                  <a:pt x="0" y="1714498"/>
                </a:lnTo>
                <a:close/>
              </a:path>
            </a:pathLst>
          </a:custGeom>
        </p:spPr>
      </p:pic>
      <p:pic>
        <p:nvPicPr>
          <p:cNvPr id="11" name="Imagem 10" descr="Uma imagem contendo ao ar livre, árvore, pessoa, grama&#10;&#10;Descrição gerada automaticamente">
            <a:extLst>
              <a:ext uri="{FF2B5EF4-FFF2-40B4-BE49-F238E27FC236}">
                <a16:creationId xmlns:a16="http://schemas.microsoft.com/office/drawing/2014/main" xmlns="" id="{1BC3A6F9-1CFB-4BAE-B502-8A336398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r="6070" b="-2"/>
          <a:stretch/>
        </p:blipFill>
        <p:spPr>
          <a:xfrm>
            <a:off x="1" y="3429005"/>
            <a:ext cx="2474319" cy="1698991"/>
          </a:xfrm>
          <a:custGeom>
            <a:avLst/>
            <a:gdLst>
              <a:gd name="connsiteX0" fmla="*/ 0 w 2474319"/>
              <a:gd name="connsiteY0" fmla="*/ 0 h 1698991"/>
              <a:gd name="connsiteX1" fmla="*/ 2210007 w 2474319"/>
              <a:gd name="connsiteY1" fmla="*/ 0 h 1698991"/>
              <a:gd name="connsiteX2" fmla="*/ 2474319 w 2474319"/>
              <a:gd name="connsiteY2" fmla="*/ 1698991 h 1698991"/>
              <a:gd name="connsiteX3" fmla="*/ 188387 w 2474319"/>
              <a:gd name="connsiteY3" fmla="*/ 1698991 h 1698991"/>
              <a:gd name="connsiteX4" fmla="*/ 0 w 2474319"/>
              <a:gd name="connsiteY4" fmla="*/ 574652 h 169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319" h="1698991">
                <a:moveTo>
                  <a:pt x="0" y="0"/>
                </a:moveTo>
                <a:lnTo>
                  <a:pt x="2210007" y="0"/>
                </a:lnTo>
                <a:lnTo>
                  <a:pt x="2474319" y="1698991"/>
                </a:lnTo>
                <a:lnTo>
                  <a:pt x="188387" y="1698991"/>
                </a:lnTo>
                <a:lnTo>
                  <a:pt x="0" y="574652"/>
                </a:lnTo>
                <a:close/>
              </a:path>
            </a:pathLst>
          </a:custGeom>
        </p:spPr>
      </p:pic>
      <p:pic>
        <p:nvPicPr>
          <p:cNvPr id="27" name="Imagem 26" descr="Uma imagem contendo pessoa, mesa, interior, laptop&#10;&#10;Descrição gerada automaticamente">
            <a:extLst>
              <a:ext uri="{FF2B5EF4-FFF2-40B4-BE49-F238E27FC236}">
                <a16:creationId xmlns:a16="http://schemas.microsoft.com/office/drawing/2014/main" xmlns="" id="{CE0C3791-A13C-4B91-B474-647810F4BD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r="-7" b="-7"/>
          <a:stretch/>
        </p:blipFill>
        <p:spPr>
          <a:xfrm>
            <a:off x="188384" y="5127992"/>
            <a:ext cx="2555404" cy="1730008"/>
          </a:xfrm>
          <a:custGeom>
            <a:avLst/>
            <a:gdLst>
              <a:gd name="connsiteX0" fmla="*/ 0 w 2555404"/>
              <a:gd name="connsiteY0" fmla="*/ 0 h 1730008"/>
              <a:gd name="connsiteX1" fmla="*/ 2285932 w 2555404"/>
              <a:gd name="connsiteY1" fmla="*/ 0 h 1730008"/>
              <a:gd name="connsiteX2" fmla="*/ 2538174 w 2555404"/>
              <a:gd name="connsiteY2" fmla="*/ 1621404 h 1730008"/>
              <a:gd name="connsiteX3" fmla="*/ 2538508 w 2555404"/>
              <a:gd name="connsiteY3" fmla="*/ 1621404 h 1730008"/>
              <a:gd name="connsiteX4" fmla="*/ 2555404 w 2555404"/>
              <a:gd name="connsiteY4" fmla="*/ 1730008 h 1730008"/>
              <a:gd name="connsiteX5" fmla="*/ 289868 w 2555404"/>
              <a:gd name="connsiteY5" fmla="*/ 1730008 h 173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404" h="1730008">
                <a:moveTo>
                  <a:pt x="0" y="0"/>
                </a:moveTo>
                <a:lnTo>
                  <a:pt x="2285932" y="0"/>
                </a:lnTo>
                <a:lnTo>
                  <a:pt x="2538174" y="1621404"/>
                </a:lnTo>
                <a:lnTo>
                  <a:pt x="2538508" y="1621404"/>
                </a:lnTo>
                <a:lnTo>
                  <a:pt x="2555404" y="1730008"/>
                </a:lnTo>
                <a:lnTo>
                  <a:pt x="289868" y="1730008"/>
                </a:lnTo>
                <a:close/>
              </a:path>
            </a:pathLst>
          </a:custGeom>
        </p:spPr>
      </p:pic>
      <p:sp>
        <p:nvSpPr>
          <p:cNvPr id="48" name="Isosceles Triangle 8">
            <a:extLst>
              <a:ext uri="{FF2B5EF4-FFF2-40B4-BE49-F238E27FC236}">
                <a16:creationId xmlns:a16="http://schemas.microsoft.com/office/drawing/2014/main" xmlns="" id="{2AC0F484-DB7C-404B-BF79-70F127C9A0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FF89825-B92B-422D-B648-157C67B0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39" cy="4240211"/>
          </a:xfrm>
        </p:spPr>
        <p:txBody>
          <a:bodyPr>
            <a:normAutofit/>
          </a:bodyPr>
          <a:lstStyle/>
          <a:p>
            <a:r>
              <a:rPr lang="es-419" sz="2800" i="1" dirty="0"/>
              <a:t>Ayudar a los líderes</a:t>
            </a:r>
            <a:r>
              <a:rPr lang="es-419" sz="2800" dirty="0"/>
              <a:t> de la Conferencia Episcopal o del movimiento eclesial a </a:t>
            </a:r>
            <a:r>
              <a:rPr lang="es-419" sz="2800" i="1" dirty="0"/>
              <a:t>hacerse la pregunta sobre el tipo de Pastoral Juvenil que están construyendo</a:t>
            </a:r>
            <a:r>
              <a:rPr lang="es-419" sz="2800" dirty="0"/>
              <a:t>. </a:t>
            </a:r>
          </a:p>
          <a:p>
            <a:endParaRPr lang="es-419" sz="2800" dirty="0"/>
          </a:p>
          <a:p>
            <a:r>
              <a:rPr lang="es-419" sz="2800" dirty="0"/>
              <a:t>Ayudarlos a que </a:t>
            </a:r>
            <a:r>
              <a:rPr lang="es-419" sz="2800" i="1" dirty="0"/>
              <a:t>se dejen interpelar</a:t>
            </a:r>
            <a:r>
              <a:rPr lang="es-419" sz="2800" dirty="0"/>
              <a:t> por el documento final del Sínodo y la Exhortación </a:t>
            </a:r>
            <a:r>
              <a:rPr lang="es-419" sz="2800" i="1" dirty="0" err="1"/>
              <a:t>Christus</a:t>
            </a:r>
            <a:r>
              <a:rPr lang="es-419" sz="2800" i="1" dirty="0"/>
              <a:t> </a:t>
            </a:r>
            <a:r>
              <a:rPr lang="es-419" sz="2800" i="1" dirty="0" err="1"/>
              <a:t>vivit</a:t>
            </a:r>
            <a:r>
              <a:rPr lang="es-419" sz="2800" i="1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63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homem, pessoa, interior&#10;&#10;Descrição gerada automaticamente">
            <a:extLst>
              <a:ext uri="{FF2B5EF4-FFF2-40B4-BE49-F238E27FC236}">
                <a16:creationId xmlns:a16="http://schemas.microsoft.com/office/drawing/2014/main" xmlns="" id="{E4324E69-3702-4991-8698-52F44CE79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" r="4" b="4"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11" name="Imagem 10" descr="Uma imagem contendo pessoa, homem, ao ar livre, edifício&#10;&#10;Descrição gerada automaticamente">
            <a:extLst>
              <a:ext uri="{FF2B5EF4-FFF2-40B4-BE49-F238E27FC236}">
                <a16:creationId xmlns:a16="http://schemas.microsoft.com/office/drawing/2014/main" xmlns="" id="{BC536EAF-EC9D-4B56-B894-3E7884FE6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r="-1" b="-1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1A7FFFD-4786-449A-AEBB-83950E36B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" b="3"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51" name="Isosceles Triangle 30">
            <a:extLst>
              <a:ext uri="{FF2B5EF4-FFF2-40B4-BE49-F238E27FC236}">
                <a16:creationId xmlns:a16="http://schemas.microsoft.com/office/drawing/2014/main" xmlns="" id="{FD076C4F-CB47-4A2D-95A1-9D5E3C2B76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EAF915B-5344-46DC-8097-7DAF06277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0B738F4-B505-468D-996C-FEC3D1CA1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30">
            <a:extLst>
              <a:ext uri="{FF2B5EF4-FFF2-40B4-BE49-F238E27FC236}">
                <a16:creationId xmlns:a16="http://schemas.microsoft.com/office/drawing/2014/main" xmlns="" id="{6F953D60-C1AF-4BFA-9B22-BFE8F0BA1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193D0F7-5DBE-4FAE-BEC6-5D565C5F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363" y="1127351"/>
            <a:ext cx="5114776" cy="5132765"/>
          </a:xfrm>
        </p:spPr>
        <p:txBody>
          <a:bodyPr>
            <a:normAutofit/>
          </a:bodyPr>
          <a:lstStyle/>
          <a:p>
            <a:r>
              <a:rPr lang="es-419" sz="2800" i="1" dirty="0"/>
              <a:t>Que el Sínodo salga del papel y de las buenas intenciones</a:t>
            </a:r>
          </a:p>
          <a:p>
            <a:r>
              <a:rPr lang="es-419" sz="2800" dirty="0"/>
              <a:t>No esperen la iniciativa de sus obispos; hablen con ellos!</a:t>
            </a:r>
          </a:p>
          <a:p>
            <a:r>
              <a:rPr lang="es-419" sz="2800" dirty="0"/>
              <a:t>Hablen con otros jóvenes, sean protagonistas, sean la Iglesia, porque ustedes son el “ahora de Dios” (</a:t>
            </a:r>
            <a:r>
              <a:rPr lang="es-419" sz="2800" dirty="0" err="1"/>
              <a:t>ChV</a:t>
            </a:r>
            <a:r>
              <a:rPr lang="es-419" sz="2800" dirty="0"/>
              <a:t> 64).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92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679D051-64F0-4572-8B0E-5392FB6ED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r="384" b="2"/>
          <a:stretch/>
        </p:blipFill>
        <p:spPr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7" name="Imagem 6" descr="Uma imagem contendo grama, ao ar livre, pessoa, sentado&#10;&#10;Descrição gerada automaticamente">
            <a:extLst>
              <a:ext uri="{FF2B5EF4-FFF2-40B4-BE49-F238E27FC236}">
                <a16:creationId xmlns:a16="http://schemas.microsoft.com/office/drawing/2014/main" xmlns="" id="{8808ED09-5B02-4092-AE62-4DDE85D3F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12862" b="2"/>
          <a:stretch/>
        </p:blipFill>
        <p:spPr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BABCF5-BD8B-4ED5-8596-F1AB77FDF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30">
            <a:extLst>
              <a:ext uri="{FF2B5EF4-FFF2-40B4-BE49-F238E27FC236}">
                <a16:creationId xmlns:a16="http://schemas.microsoft.com/office/drawing/2014/main" xmlns="" id="{1D072662-04D1-483A-9368-D2EBCEB64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43DEC0-BF1A-4877-8606-FA377EE7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766" y="894497"/>
            <a:ext cx="5114776" cy="5421890"/>
          </a:xfrm>
        </p:spPr>
        <p:txBody>
          <a:bodyPr>
            <a:noAutofit/>
          </a:bodyPr>
          <a:lstStyle/>
          <a:p>
            <a:r>
              <a:rPr lang="es-419" sz="2800" dirty="0"/>
              <a:t>Dos grandes líneas de acción de la pastoral juvenil: “Una es </a:t>
            </a:r>
            <a:r>
              <a:rPr lang="es-419" sz="2800" i="1" dirty="0"/>
              <a:t>la búsqueda</a:t>
            </a:r>
            <a:r>
              <a:rPr lang="es-419" sz="2800" dirty="0"/>
              <a:t>, la convocatoria, el llamado que atraiga a nuevos jóvenes a la experiencia del Señor. La otra es </a:t>
            </a:r>
            <a:r>
              <a:rPr lang="es-419" sz="2800" i="1" dirty="0"/>
              <a:t>el crecimiento</a:t>
            </a:r>
            <a:r>
              <a:rPr lang="es-419" sz="2800" dirty="0"/>
              <a:t>, el desarrollo de un camino de maduración de los que ya han hecho esa experiencia.” (</a:t>
            </a:r>
            <a:r>
              <a:rPr lang="es-419" sz="2800" dirty="0" err="1"/>
              <a:t>ChV</a:t>
            </a:r>
            <a:r>
              <a:rPr lang="es-419" sz="2800" dirty="0"/>
              <a:t> 209).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5498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céu, homem, montanha&#10;&#10;Descrição gerada automaticamente">
            <a:extLst>
              <a:ext uri="{FF2B5EF4-FFF2-40B4-BE49-F238E27FC236}">
                <a16:creationId xmlns:a16="http://schemas.microsoft.com/office/drawing/2014/main" xmlns="" id="{125CE25A-A25F-4642-93C1-3F57CC2AF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21453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F80B93-379F-48F7-99FA-C6460805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51" y="1294228"/>
            <a:ext cx="3851122" cy="5225436"/>
          </a:xfrm>
        </p:spPr>
        <p:txBody>
          <a:bodyPr>
            <a:normAutofit/>
          </a:bodyPr>
          <a:lstStyle/>
          <a:p>
            <a:r>
              <a:rPr lang="pt-BR" sz="2800" dirty="0" err="1"/>
              <a:t>Tres</a:t>
            </a:r>
            <a:r>
              <a:rPr lang="pt-BR" sz="2800" dirty="0"/>
              <a:t> dimensiones:</a:t>
            </a:r>
          </a:p>
          <a:p>
            <a:pPr lvl="1"/>
            <a:r>
              <a:rPr lang="pt-BR" sz="2600" dirty="0"/>
              <a:t>sinodal, </a:t>
            </a:r>
          </a:p>
          <a:p>
            <a:pPr lvl="1"/>
            <a:r>
              <a:rPr lang="pt-BR" sz="2600" dirty="0"/>
              <a:t>popular, </a:t>
            </a:r>
          </a:p>
          <a:p>
            <a:pPr lvl="1"/>
            <a:r>
              <a:rPr lang="pt-BR" sz="2600" dirty="0" err="1"/>
              <a:t>m</a:t>
            </a:r>
            <a:r>
              <a:rPr lang="pt-BR" sz="2600" dirty="0" err="1" smtClean="0"/>
              <a:t>issionera</a:t>
            </a:r>
            <a:endParaRPr lang="pt-BR" sz="2600" dirty="0"/>
          </a:p>
          <a:p>
            <a:pPr marL="457200" lvl="1" indent="0">
              <a:buNone/>
            </a:pPr>
            <a:endParaRPr lang="pt-BR" sz="2600" dirty="0"/>
          </a:p>
          <a:p>
            <a:r>
              <a:rPr lang="pt-BR" sz="2800" dirty="0"/>
              <a:t>Una </a:t>
            </a:r>
            <a:r>
              <a:rPr lang="pt-BR" sz="2800" dirty="0" err="1"/>
              <a:t>actitud</a:t>
            </a:r>
            <a:r>
              <a:rPr lang="pt-BR" sz="2800" dirty="0"/>
              <a:t> fundamental: </a:t>
            </a:r>
            <a:r>
              <a:rPr lang="pt-BR" sz="2800" dirty="0" err="1"/>
              <a:t>el</a:t>
            </a:r>
            <a:r>
              <a:rPr lang="pt-BR" sz="2800" dirty="0"/>
              <a:t> </a:t>
            </a:r>
            <a:r>
              <a:rPr lang="pt-BR" sz="2800" dirty="0" err="1"/>
              <a:t>acompañamiento</a:t>
            </a:r>
            <a:endParaRPr lang="pt-BR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08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foto, interior, vestuário&#10;&#10;Descrição gerada automaticamente">
            <a:extLst>
              <a:ext uri="{FF2B5EF4-FFF2-40B4-BE49-F238E27FC236}">
                <a16:creationId xmlns:a16="http://schemas.microsoft.com/office/drawing/2014/main" xmlns="" id="{9010E126-674B-465A-8896-C1B038579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/>
        </p:blipFill>
        <p:spPr>
          <a:xfrm>
            <a:off x="452814" y="-1"/>
            <a:ext cx="4431171" cy="2621148"/>
          </a:xfrm>
          <a:custGeom>
            <a:avLst/>
            <a:gdLst>
              <a:gd name="connsiteX0" fmla="*/ 389783 w 4431171"/>
              <a:gd name="connsiteY0" fmla="*/ 0 h 2621148"/>
              <a:gd name="connsiteX1" fmla="*/ 4431171 w 4431171"/>
              <a:gd name="connsiteY1" fmla="*/ 0 h 2621148"/>
              <a:gd name="connsiteX2" fmla="*/ 4431171 w 4431171"/>
              <a:gd name="connsiteY2" fmla="*/ 1 h 2621148"/>
              <a:gd name="connsiteX3" fmla="*/ 3573751 w 4431171"/>
              <a:gd name="connsiteY3" fmla="*/ 1 h 2621148"/>
              <a:gd name="connsiteX4" fmla="*/ 3182231 w 4431171"/>
              <a:gd name="connsiteY4" fmla="*/ 2621148 h 2621148"/>
              <a:gd name="connsiteX5" fmla="*/ 0 w 4431171"/>
              <a:gd name="connsiteY5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171" h="2621148">
                <a:moveTo>
                  <a:pt x="389783" y="0"/>
                </a:moveTo>
                <a:lnTo>
                  <a:pt x="4431171" y="0"/>
                </a:lnTo>
                <a:lnTo>
                  <a:pt x="4431171" y="1"/>
                </a:lnTo>
                <a:lnTo>
                  <a:pt x="3573751" y="1"/>
                </a:lnTo>
                <a:lnTo>
                  <a:pt x="3182231" y="2621148"/>
                </a:lnTo>
                <a:lnTo>
                  <a:pt x="0" y="2621148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63FC5-45D9-4D47-A4EE-1446B725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140" y="1017562"/>
            <a:ext cx="5603753" cy="2621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2. Una </a:t>
            </a:r>
            <a:r>
              <a:rPr lang="pt-BR" dirty="0" err="1"/>
              <a:t>actitud</a:t>
            </a:r>
            <a:r>
              <a:rPr lang="pt-BR" dirty="0"/>
              <a:t> pastoral fundamental: </a:t>
            </a:r>
            <a:br>
              <a:rPr lang="pt-BR" dirty="0"/>
            </a:b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acompañamiento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1DE53AB-48F9-4F73-8711-816C09885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r="4" b="6353"/>
          <a:stretch/>
        </p:blipFill>
        <p:spPr>
          <a:xfrm>
            <a:off x="1" y="2621147"/>
            <a:ext cx="3635044" cy="4236853"/>
          </a:xfrm>
          <a:custGeom>
            <a:avLst/>
            <a:gdLst>
              <a:gd name="connsiteX0" fmla="*/ 452813 w 3635044"/>
              <a:gd name="connsiteY0" fmla="*/ 0 h 4236853"/>
              <a:gd name="connsiteX1" fmla="*/ 3635044 w 3635044"/>
              <a:gd name="connsiteY1" fmla="*/ 0 h 4236853"/>
              <a:gd name="connsiteX2" fmla="*/ 3002185 w 3635044"/>
              <a:gd name="connsiteY2" fmla="*/ 4236853 h 4236853"/>
              <a:gd name="connsiteX3" fmla="*/ 0 w 3635044"/>
              <a:gd name="connsiteY3" fmla="*/ 4236853 h 4236853"/>
              <a:gd name="connsiteX4" fmla="*/ 0 w 3635044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044" h="4236853">
                <a:moveTo>
                  <a:pt x="452813" y="0"/>
                </a:moveTo>
                <a:lnTo>
                  <a:pt x="3635044" y="0"/>
                </a:lnTo>
                <a:lnTo>
                  <a:pt x="3002185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sp>
        <p:nvSpPr>
          <p:cNvPr id="14" name="Isosceles Triangle 30">
            <a:extLst>
              <a:ext uri="{FF2B5EF4-FFF2-40B4-BE49-F238E27FC236}">
                <a16:creationId xmlns:a16="http://schemas.microsoft.com/office/drawing/2014/main" xmlns="" id="{AB983874-5C9F-4F9E-97EC-B77CD23C2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A71686-BF6C-4202-9AD6-97A5CE4E11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4292" y="2621146"/>
            <a:ext cx="3256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9EEBDE6-82C1-4A0C-8ADD-EB984D6D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364" y="3420403"/>
            <a:ext cx="6180529" cy="3199688"/>
          </a:xfrm>
        </p:spPr>
        <p:txBody>
          <a:bodyPr>
            <a:normAutofit/>
          </a:bodyPr>
          <a:lstStyle/>
          <a:p>
            <a:r>
              <a:rPr lang="es-ES_tradnl" sz="2800" dirty="0"/>
              <a:t>Expresión de la Iglesia Madre</a:t>
            </a:r>
          </a:p>
          <a:p>
            <a:endParaRPr lang="es-ES_tradnl" sz="2800" dirty="0"/>
          </a:p>
          <a:p>
            <a:r>
              <a:rPr lang="es-ES_tradnl" sz="2800" dirty="0"/>
              <a:t>“Estar junto” incondicionalmente</a:t>
            </a:r>
          </a:p>
        </p:txBody>
      </p:sp>
    </p:spTree>
    <p:extLst>
      <p:ext uri="{BB962C8B-B14F-4D97-AF65-F5344CB8AC3E}">
        <p14:creationId xmlns:p14="http://schemas.microsoft.com/office/powerpoint/2010/main" val="8566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EAACC12-82EB-463F-A06C-044C3F454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" b="-3"/>
          <a:stretch/>
        </p:blipFill>
        <p:spPr>
          <a:xfrm>
            <a:off x="452814" y="-1"/>
            <a:ext cx="4431171" cy="2621148"/>
          </a:xfrm>
          <a:custGeom>
            <a:avLst/>
            <a:gdLst>
              <a:gd name="connsiteX0" fmla="*/ 389783 w 4431171"/>
              <a:gd name="connsiteY0" fmla="*/ 0 h 2621148"/>
              <a:gd name="connsiteX1" fmla="*/ 4431171 w 4431171"/>
              <a:gd name="connsiteY1" fmla="*/ 0 h 2621148"/>
              <a:gd name="connsiteX2" fmla="*/ 4431171 w 4431171"/>
              <a:gd name="connsiteY2" fmla="*/ 1 h 2621148"/>
              <a:gd name="connsiteX3" fmla="*/ 3573751 w 4431171"/>
              <a:gd name="connsiteY3" fmla="*/ 1 h 2621148"/>
              <a:gd name="connsiteX4" fmla="*/ 3182231 w 4431171"/>
              <a:gd name="connsiteY4" fmla="*/ 2621148 h 2621148"/>
              <a:gd name="connsiteX5" fmla="*/ 0 w 4431171"/>
              <a:gd name="connsiteY5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171" h="2621148">
                <a:moveTo>
                  <a:pt x="389783" y="0"/>
                </a:moveTo>
                <a:lnTo>
                  <a:pt x="4431171" y="0"/>
                </a:lnTo>
                <a:lnTo>
                  <a:pt x="4431171" y="1"/>
                </a:lnTo>
                <a:lnTo>
                  <a:pt x="3573751" y="1"/>
                </a:lnTo>
                <a:lnTo>
                  <a:pt x="3182231" y="2621148"/>
                </a:lnTo>
                <a:lnTo>
                  <a:pt x="0" y="2621148"/>
                </a:ln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E511FC-0D43-4E48-911C-E53EE197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/>
          <a:stretch/>
        </p:blipFill>
        <p:spPr>
          <a:xfrm>
            <a:off x="1" y="2621147"/>
            <a:ext cx="3635044" cy="4236853"/>
          </a:xfrm>
          <a:custGeom>
            <a:avLst/>
            <a:gdLst>
              <a:gd name="connsiteX0" fmla="*/ 452813 w 3635044"/>
              <a:gd name="connsiteY0" fmla="*/ 0 h 4236853"/>
              <a:gd name="connsiteX1" fmla="*/ 3635044 w 3635044"/>
              <a:gd name="connsiteY1" fmla="*/ 0 h 4236853"/>
              <a:gd name="connsiteX2" fmla="*/ 3002185 w 3635044"/>
              <a:gd name="connsiteY2" fmla="*/ 4236853 h 4236853"/>
              <a:gd name="connsiteX3" fmla="*/ 0 w 3635044"/>
              <a:gd name="connsiteY3" fmla="*/ 4236853 h 4236853"/>
              <a:gd name="connsiteX4" fmla="*/ 0 w 3635044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044" h="4236853">
                <a:moveTo>
                  <a:pt x="452813" y="0"/>
                </a:moveTo>
                <a:lnTo>
                  <a:pt x="3635044" y="0"/>
                </a:lnTo>
                <a:lnTo>
                  <a:pt x="3002185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sp>
        <p:nvSpPr>
          <p:cNvPr id="24" name="Isosceles Triangle 30">
            <a:extLst>
              <a:ext uri="{FF2B5EF4-FFF2-40B4-BE49-F238E27FC236}">
                <a16:creationId xmlns:a16="http://schemas.microsoft.com/office/drawing/2014/main" xmlns="" id="{AB983874-5C9F-4F9E-97EC-B77CD23C2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0A71686-BF6C-4202-9AD6-97A5CE4E11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4292" y="2621146"/>
            <a:ext cx="3256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31242D8-F188-4954-B5B0-BC108291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970" y="861253"/>
            <a:ext cx="5114776" cy="5666154"/>
          </a:xfrm>
        </p:spPr>
        <p:txBody>
          <a:bodyPr>
            <a:normAutofit/>
          </a:bodyPr>
          <a:lstStyle/>
          <a:p>
            <a:r>
              <a:rPr lang="es-ES_tradnl" sz="2800" dirty="0"/>
              <a:t>Familia</a:t>
            </a:r>
          </a:p>
          <a:p>
            <a:endParaRPr lang="es-ES_tradnl" sz="2800" dirty="0"/>
          </a:p>
          <a:p>
            <a:r>
              <a:rPr lang="es-ES_tradnl" sz="2800" dirty="0"/>
              <a:t>Pastoral juvenil en clave vocacional</a:t>
            </a:r>
          </a:p>
          <a:p>
            <a:endParaRPr lang="es-ES_tradnl" sz="2800" dirty="0"/>
          </a:p>
          <a:p>
            <a:r>
              <a:rPr lang="es-ES_tradnl" sz="2800" dirty="0"/>
              <a:t>Toda la comunidad cristiana</a:t>
            </a:r>
          </a:p>
          <a:p>
            <a:endParaRPr lang="es-ES_tradnl" sz="2800" dirty="0"/>
          </a:p>
          <a:p>
            <a:r>
              <a:rPr lang="es-ES_tradnl" sz="2800" dirty="0"/>
              <a:t>Acompañantes adultos y jóvenes (características y formación)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A72B91-DB8C-4216-A659-7C12AD04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479" y="271975"/>
            <a:ext cx="3737268" cy="1320800"/>
          </a:xfrm>
        </p:spPr>
        <p:txBody>
          <a:bodyPr>
            <a:normAutofit/>
          </a:bodyPr>
          <a:lstStyle/>
          <a:p>
            <a:r>
              <a:rPr lang="pt-BR" dirty="0"/>
              <a:t>3. Una pastoral juvenil sinodal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E31DCD-C686-4654-81DE-B22956F6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320" y="2160589"/>
            <a:ext cx="6466622" cy="4071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419" sz="2400" dirty="0"/>
              <a:t>“La pastoral juvenil sólo puede ser sinodal, es decir, conformando un ‘caminar juntos’ (…) ‘hacia una Iglesia participativa y corresponsable, capaz de valorizar la riqueza de la variedad que la compone, que acoja con gratitud el aporte de los fieles laicos, incluyendo a jóvenes y mujeres, la contribución de la vida consagrada masculina y femenina, la de los grupos, asociaciones y movimientos. No hay que excluir a nadie, ni dejar que nadie se autoexcluya’.” (</a:t>
            </a:r>
            <a:r>
              <a:rPr lang="es-419" sz="2400" dirty="0" err="1"/>
              <a:t>ChV</a:t>
            </a:r>
            <a:r>
              <a:rPr lang="es-419" sz="2400" dirty="0"/>
              <a:t> 206; DF 123).</a:t>
            </a:r>
            <a:endParaRPr lang="pt-BR" sz="2400" dirty="0"/>
          </a:p>
        </p:txBody>
      </p:sp>
      <p:pic>
        <p:nvPicPr>
          <p:cNvPr id="4" name="Imagem 3" descr="Uma imagem contendo grama, pessoa, ao ar livre, edifício&#10;&#10;Descrição gerada automaticamente">
            <a:extLst>
              <a:ext uri="{FF2B5EF4-FFF2-40B4-BE49-F238E27FC236}">
                <a16:creationId xmlns:a16="http://schemas.microsoft.com/office/drawing/2014/main" xmlns="" id="{ECB37C14-5F95-4631-AC79-F1051892B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r="2004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4478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9C7A9B7-87A4-44C8-BED9-251DF5E14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188" y="1209822"/>
            <a:ext cx="4064439" cy="4817473"/>
          </a:xfrm>
        </p:spPr>
        <p:txBody>
          <a:bodyPr>
            <a:normAutofit/>
          </a:bodyPr>
          <a:lstStyle/>
          <a:p>
            <a:r>
              <a:rPr lang="pt-BR" sz="2800" dirty="0"/>
              <a:t>Poliedro</a:t>
            </a:r>
          </a:p>
          <a:p>
            <a:r>
              <a:rPr lang="pt-BR" sz="2800" dirty="0"/>
              <a:t>Sinodal </a:t>
            </a:r>
            <a:r>
              <a:rPr lang="pt-BR" sz="2800" dirty="0" err="1"/>
              <a:t>con</a:t>
            </a:r>
            <a:r>
              <a:rPr lang="pt-BR" sz="2800" dirty="0"/>
              <a:t> toda </a:t>
            </a:r>
            <a:r>
              <a:rPr lang="pt-BR" sz="2800" dirty="0" err="1"/>
              <a:t>la</a:t>
            </a:r>
            <a:r>
              <a:rPr lang="pt-BR" sz="2800" dirty="0"/>
              <a:t> comunidade</a:t>
            </a:r>
          </a:p>
          <a:p>
            <a:r>
              <a:rPr lang="pt-BR" sz="2800" dirty="0"/>
              <a:t>Sinodal entre os diversos grupos </a:t>
            </a:r>
            <a:r>
              <a:rPr lang="pt-BR" sz="2800" dirty="0" err="1"/>
              <a:t>juveniles</a:t>
            </a:r>
            <a:endParaRPr lang="pt-BR" sz="2800" dirty="0"/>
          </a:p>
          <a:p>
            <a:r>
              <a:rPr lang="pt-BR" sz="2800" dirty="0" err="1"/>
              <a:t>Relación</a:t>
            </a:r>
            <a:r>
              <a:rPr lang="pt-BR" sz="2800" dirty="0"/>
              <a:t> </a:t>
            </a:r>
            <a:r>
              <a:rPr lang="pt-BR" sz="2800" dirty="0" err="1"/>
              <a:t>fructuosa</a:t>
            </a:r>
            <a:r>
              <a:rPr lang="pt-BR" sz="2800" dirty="0"/>
              <a:t> entre </a:t>
            </a:r>
            <a:r>
              <a:rPr lang="pt-BR" sz="2800" dirty="0" err="1"/>
              <a:t>los</a:t>
            </a:r>
            <a:r>
              <a:rPr lang="pt-BR" sz="2800" dirty="0"/>
              <a:t> grandes eventos y </a:t>
            </a:r>
            <a:r>
              <a:rPr lang="pt-BR" sz="2800" dirty="0" err="1"/>
              <a:t>la</a:t>
            </a:r>
            <a:r>
              <a:rPr lang="pt-BR" sz="2800" dirty="0"/>
              <a:t> vida quotidiana</a:t>
            </a:r>
          </a:p>
        </p:txBody>
      </p:sp>
      <p:pic>
        <p:nvPicPr>
          <p:cNvPr id="17" name="Imagem 16" descr="Uma imagem contendo pessoa, ao ar livre, grupo, multidão&#10;&#10;Descrição gerada automaticamente">
            <a:extLst>
              <a:ext uri="{FF2B5EF4-FFF2-40B4-BE49-F238E27FC236}">
                <a16:creationId xmlns:a16="http://schemas.microsoft.com/office/drawing/2014/main" xmlns="" id="{3113E045-4DA7-484E-AD62-DB84211C2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26954" b="-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21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76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43C2E25-FE51-4841-9A9C-FBA2F5C7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36098"/>
            <a:ext cx="6440295" cy="6063176"/>
          </a:xfrm>
        </p:spPr>
        <p:txBody>
          <a:bodyPr anchor="ctr">
            <a:noAutofit/>
          </a:bodyPr>
          <a:lstStyle/>
          <a:p>
            <a:r>
              <a:rPr lang="es-419" sz="2800" dirty="0"/>
              <a:t>Coordinación de los diversos grupos juveniles (nivel parroquial, diocesano, nacional)</a:t>
            </a:r>
          </a:p>
          <a:p>
            <a:r>
              <a:rPr lang="es-419" sz="2800" dirty="0"/>
              <a:t>Representación en el Consejo de Pastoral Parroquial/Diocesano</a:t>
            </a:r>
          </a:p>
          <a:p>
            <a:r>
              <a:rPr lang="es-419" sz="2800" dirty="0"/>
              <a:t>Diócesis que invierten fuerzas, personas y estructuras para el acompañamiento</a:t>
            </a:r>
          </a:p>
          <a:p>
            <a:r>
              <a:rPr lang="es-419" sz="2800" dirty="0"/>
              <a:t>Participación en Consejos de Juventud en el ámbito civil</a:t>
            </a:r>
          </a:p>
          <a:p>
            <a:r>
              <a:rPr lang="es-419" sz="2800" dirty="0"/>
              <a:t>Directorio de Pastoral Juvenil</a:t>
            </a:r>
          </a:p>
          <a:p>
            <a:r>
              <a:rPr lang="es-419" sz="2800" dirty="0"/>
              <a:t>Seminario Nacional de Jóvenes, etc.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AF551D8B-3775-4477-88B7-7B7C350D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xmlns="" id="{1A901C3D-CFAE-460D-BD0E-7D22164D7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37C0EA9-1437-4437-9D20-2BBDA1AA9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BB934D2B-85E2-4375-94EE-B66C16BF7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9B445E02-D785-4565-B842-9567BBC0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2C153736-D102-4F57-9DE7-615AFC02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BA407A52-66F4-4CDE-A726-FF79F3EC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D28FFB34-4FC3-46F5-B900-D3B774FD0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205F7B13-ACB5-46BE-8070-0431266B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D52A0D23-45DD-4DF4-ADE6-A81F409BB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8E1A5B-DEF7-4C5E-82C8-4ACC4299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Algunas “buenas prácticas”</a:t>
            </a:r>
          </a:p>
        </p:txBody>
      </p:sp>
    </p:spTree>
    <p:extLst>
      <p:ext uri="{BB962C8B-B14F-4D97-AF65-F5344CB8AC3E}">
        <p14:creationId xmlns:p14="http://schemas.microsoft.com/office/powerpoint/2010/main" val="38493082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97F26009B47B44BB8D1B32F823A63E" ma:contentTypeVersion="4" ma:contentTypeDescription="Creare un nuovo documento." ma:contentTypeScope="" ma:versionID="6c9d1bcc5ca96c631e0b6a28ad728652">
  <xsd:schema xmlns:xsd="http://www.w3.org/2001/XMLSchema" xmlns:xs="http://www.w3.org/2001/XMLSchema" xmlns:p="http://schemas.microsoft.com/office/2006/metadata/properties" xmlns:ns2="f5c0e28e-3041-409b-b53c-4e75a8385d65" xmlns:ns3="7d971a6e-f116-43c9-a37a-ca4339fb60ef" targetNamespace="http://schemas.microsoft.com/office/2006/metadata/properties" ma:root="true" ma:fieldsID="a166b645bde9477b76effaf41f3b7096" ns2:_="" ns3:_="">
    <xsd:import namespace="f5c0e28e-3041-409b-b53c-4e75a8385d65"/>
    <xsd:import namespace="7d971a6e-f116-43c9-a37a-ca4339fb60ef"/>
    <xsd:element name="properties">
      <xsd:complexType>
        <xsd:sequence>
          <xsd:element name="documentManagement">
            <xsd:complexType>
              <xsd:all>
                <xsd:element ref="ns2:Stato" minOccurs="0"/>
                <xsd:element ref="ns2:Note" minOccurs="0"/>
                <xsd:element ref="ns3:Pubblicazi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0e28e-3041-409b-b53c-4e75a8385d65" elementFormDefault="qualified">
    <xsd:import namespace="http://schemas.microsoft.com/office/2006/documentManagement/types"/>
    <xsd:import namespace="http://schemas.microsoft.com/office/infopath/2007/PartnerControls"/>
    <xsd:element name="Stato" ma:index="8" nillable="true" ma:displayName="Stato" ma:default="Bozza" ma:format="Dropdown" ma:internalName="Stato">
      <xsd:simpleType>
        <xsd:union memberTypes="dms:Text">
          <xsd:simpleType>
            <xsd:restriction base="dms:Choice">
              <xsd:enumeration value="Bozza"/>
              <xsd:enumeration value="Da approvare"/>
              <xsd:enumeration value="Approvato"/>
              <xsd:enumeration value="Alla firma"/>
              <xsd:enumeration value="Spedito"/>
              <xsd:enumeration value="Definitivo"/>
              <xsd:enumeration value="Provvisorio"/>
              <xsd:enumeration value="Da pubblicare"/>
              <xsd:enumeration value="Pubblicato"/>
            </xsd:restriction>
          </xsd:simpleType>
        </xsd:un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71a6e-f116-43c9-a37a-ca4339fb60ef" elementFormDefault="qualified">
    <xsd:import namespace="http://schemas.microsoft.com/office/2006/documentManagement/types"/>
    <xsd:import namespace="http://schemas.microsoft.com/office/infopath/2007/PartnerControls"/>
    <xsd:element name="Pubblicazione" ma:index="11" nillable="true" ma:displayName="Pubblicazione" ma:default="1" ma:internalName="Pubblicazion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f5c0e28e-3041-409b-b53c-4e75a8385d65">ok</Note>
    <Stato xmlns="f5c0e28e-3041-409b-b53c-4e75a8385d65">Bozza</Stato>
    <Pubblicazione xmlns="7d971a6e-f116-43c9-a37a-ca4339fb60ef">true</Pubblicazione>
  </documentManagement>
</p:properties>
</file>

<file path=customXml/itemProps1.xml><?xml version="1.0" encoding="utf-8"?>
<ds:datastoreItem xmlns:ds="http://schemas.openxmlformats.org/officeDocument/2006/customXml" ds:itemID="{25168940-70BD-41D0-AD1F-52AD0D2A5117}"/>
</file>

<file path=customXml/itemProps2.xml><?xml version="1.0" encoding="utf-8"?>
<ds:datastoreItem xmlns:ds="http://schemas.openxmlformats.org/officeDocument/2006/customXml" ds:itemID="{219FDE16-F8C0-495C-8B66-8EF967C2C62C}"/>
</file>

<file path=customXml/itemProps3.xml><?xml version="1.0" encoding="utf-8"?>
<ds:datastoreItem xmlns:ds="http://schemas.openxmlformats.org/officeDocument/2006/customXml" ds:itemID="{91B36193-6957-47B1-B0D8-40FC3687133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883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Facetado</vt:lpstr>
      <vt:lpstr>Hacia una pastoral juvenil sinodal, popular y misionera</vt:lpstr>
      <vt:lpstr>1. Introducción</vt:lpstr>
      <vt:lpstr>Presentazione standard di PowerPoint</vt:lpstr>
      <vt:lpstr>Presentazione standard di PowerPoint</vt:lpstr>
      <vt:lpstr>2. Una actitud pastoral fundamental:  el acompañamiento</vt:lpstr>
      <vt:lpstr>Presentazione standard di PowerPoint</vt:lpstr>
      <vt:lpstr>3. Una pastoral juvenil sinodal</vt:lpstr>
      <vt:lpstr>Presentazione standard di PowerPoint</vt:lpstr>
      <vt:lpstr>Algunas “buenas prácticas”</vt:lpstr>
      <vt:lpstr>Presentazione standard di PowerPoint</vt:lpstr>
      <vt:lpstr>4. Una pastoral popular juvenil</vt:lpstr>
      <vt:lpstr>Presentazione standard di PowerPoint</vt:lpstr>
      <vt:lpstr>Presentazione standard di PowerPoint</vt:lpstr>
      <vt:lpstr>Presentazione standard di PowerPoint</vt:lpstr>
      <vt:lpstr>Algunas “buenas prácticas”</vt:lpstr>
      <vt:lpstr>5. Una pastoral juvenil misionera</vt:lpstr>
      <vt:lpstr>Presentazione standard di PowerPoint</vt:lpstr>
      <vt:lpstr>Presentazione standard di PowerPoint</vt:lpstr>
      <vt:lpstr>Algunas  “buenas prácticas”</vt:lpstr>
      <vt:lpstr>Conclusión:  la misión después del Foro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una pastoral juvenil sinodal, popular y misionera</dc:title>
  <dc:creator>Cesar Mello</dc:creator>
  <cp:lastModifiedBy>Awi Mello Alexandre</cp:lastModifiedBy>
  <cp:revision>2</cp:revision>
  <dcterms:created xsi:type="dcterms:W3CDTF">2019-06-21T01:31:13Z</dcterms:created>
  <dcterms:modified xsi:type="dcterms:W3CDTF">2019-06-26T07:07:28Z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0x0101008897F26009B47B44BB8D1B32F823A63E</vt:lpwstr>
  </property>
</Properties>
</file>